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sldIdLst>
    <p:sldId id="267" r:id="rId2"/>
    <p:sldId id="266" r:id="rId3"/>
    <p:sldId id="299" r:id="rId4"/>
    <p:sldId id="269" r:id="rId5"/>
    <p:sldId id="270" r:id="rId6"/>
    <p:sldId id="268" r:id="rId7"/>
    <p:sldId id="300" r:id="rId8"/>
    <p:sldId id="276" r:id="rId9"/>
    <p:sldId id="271" r:id="rId10"/>
    <p:sldId id="272" r:id="rId11"/>
    <p:sldId id="274" r:id="rId12"/>
    <p:sldId id="275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5" r:id="rId21"/>
    <p:sldId id="286" r:id="rId22"/>
    <p:sldId id="287" r:id="rId23"/>
    <p:sldId id="289" r:id="rId24"/>
    <p:sldId id="293" r:id="rId25"/>
    <p:sldId id="296" r:id="rId26"/>
    <p:sldId id="288" r:id="rId27"/>
    <p:sldId id="291" r:id="rId28"/>
    <p:sldId id="292" r:id="rId29"/>
    <p:sldId id="295" r:id="rId30"/>
    <p:sldId id="294" r:id="rId31"/>
    <p:sldId id="297" r:id="rId32"/>
    <p:sldId id="298" r:id="rId33"/>
  </p:sldIdLst>
  <p:sldSz cx="9144000" cy="6858000" type="screen4x3"/>
  <p:notesSz cx="6934200" cy="9080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8" autoAdjust="0"/>
    <p:restoredTop sz="84294" autoAdjust="0"/>
  </p:normalViewPr>
  <p:slideViewPr>
    <p:cSldViewPr snapToObjects="1">
      <p:cViewPr varScale="1">
        <p:scale>
          <a:sx n="95" d="100"/>
          <a:sy n="95" d="100"/>
        </p:scale>
        <p:origin x="1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E4349-3688-5741-875E-D3F484527FFB}" type="datetimeFigureOut">
              <a:rPr lang="en-US" smtClean="0"/>
              <a:t>10/20/18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3988" y="1135063"/>
            <a:ext cx="4086225" cy="3065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70388"/>
            <a:ext cx="5546725" cy="3575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4888"/>
            <a:ext cx="3005138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624888"/>
            <a:ext cx="3005138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A2C3C-961D-5740-934C-7085C23E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59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21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23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5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Annotations of energy point out in code</a:t>
            </a:r>
          </a:p>
          <a:p>
            <a:r>
              <a:rPr lang="en-US" dirty="0"/>
              <a:t>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21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03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1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07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Launch VM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38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6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6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32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54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A2C3C-961D-5740-934C-7085C23E3D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3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FAE7F-F3D3-460B-AA4A-B2347BE85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81DD4-9531-45A8-85E5-F7811E962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BF6B8F-7C96-4396-AFC3-60A003A2610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5B02E-E264-4BF4-9F22-CA878CF82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270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8D8D-F1C7-424D-BE57-04E19827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1B05AF-F0B7-4180-9A94-19F6B83EF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709B56-C301-469A-BFDD-1B6B826BD09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3EC7B-C105-4F28-B932-E067BACA97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39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D5AD7F-8CE9-44F5-9C57-81E739953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F5AD34-1F22-4A35-A864-4A6BA8BAF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E46F6B-C671-4FE8-91E2-2E5DFADA01E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DE15F-E1D0-41E7-9965-BCA364DF95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32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A018C-A391-4D63-AB73-29E0A43A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9671C-60C9-412A-8D50-C0241866A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3DF5A3-1190-457E-940E-C460AE91885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23B0C-24AD-47D2-B4F1-089EA834E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19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A209A-639F-4C79-9963-0CAB515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3180D-7F0C-4AE7-9E96-A7059396B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77EFB2-0CC5-4499-9EB5-E88E891204F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41733-B956-448D-89B1-D79A3A439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23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1220-253F-464A-ABBF-DD0C7153F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3270E-41DB-4735-9A0B-83419948D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AFAE9-116A-4109-9490-D42F05073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99A6B9-251C-4E78-8F89-7B3875C533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91125-E209-490E-9CBB-37CE511DA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63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9F2B2-6980-4FA6-9FBC-46A467500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FA955-96BF-4273-AB7C-32B7470A1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B10D3-3B93-4881-A4B7-245418632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D02B4-6836-4418-BB8C-96C03BC3D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6162D-B14E-4158-BB09-6A0D75E9D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DD2269-B0EC-4ABA-9D29-B4BE8E950F4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CD87-CEF1-4DE3-9B1F-28C87CC8D6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61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455E-2402-4D81-A93B-9AE334F67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6084556-6109-417A-AE83-A7642FBC4A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17BCD-4A77-47B7-9997-1208677957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84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B5D3F72-004E-4BAC-8227-EF45FC5C438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3C3B3-B2DF-4980-A715-9E46F043A9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83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F478-B67F-448A-AA70-7F763BFF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EBF9A-FCD2-403E-9434-3EC465526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47F0D-F344-4914-881F-919A62C6E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D1F245E-9EFB-4590-9D1A-5BF15F9704F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65010-579D-4F11-ADE1-41D61AFF4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80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CD9B2-708E-42F4-8A8C-65EE313B4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FFE0D7-1AF5-4391-99B5-C0E36D45E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1C87C-7B3B-426A-BF97-B63EAA87E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492D37-BEDA-4AAA-A04C-A7AA26EB6B8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9BCED-516F-4A1A-ACCA-4A08C5077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4892E82-08DA-4FE0-8544-1B3F9B896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D1157A-36D6-4A0A-AC0B-0561866D2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FD04C1-7E81-4BA6-AB41-BD323430FE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13DAB22-696E-4DE7-B007-FB16ECADA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Rectangle 8">
            <a:extLst>
              <a:ext uri="{FF2B5EF4-FFF2-40B4-BE49-F238E27FC236}">
                <a16:creationId xmlns:a16="http://schemas.microsoft.com/office/drawing/2014/main" id="{4A877681-2635-42EF-A896-58452563A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/>
          </a:p>
        </p:txBody>
      </p:sp>
      <p:pic>
        <p:nvPicPr>
          <p:cNvPr id="2" name="Picture 19" descr="CMwrdmrkRED">
            <a:extLst>
              <a:ext uri="{FF2B5EF4-FFF2-40B4-BE49-F238E27FC236}">
                <a16:creationId xmlns:a16="http://schemas.microsoft.com/office/drawing/2014/main" id="{020A71B9-0FCE-40A8-B176-8AF9F237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6988"/>
            <a:ext cx="115728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0" descr="ecelogo1">
            <a:extLst>
              <a:ext uri="{FF2B5EF4-FFF2-40B4-BE49-F238E27FC236}">
                <a16:creationId xmlns:a16="http://schemas.microsoft.com/office/drawing/2014/main" id="{9D7D03B4-21F3-4F12-AF9D-DCDF3768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84913"/>
            <a:ext cx="18288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020E7-9B2E-754A-AF0D-11A0C07222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Programming</a:t>
            </a:r>
          </a:p>
        </p:txBody>
      </p:sp>
      <p:pic>
        <p:nvPicPr>
          <p:cNvPr id="3" name="Picture 2" descr="A circuit board&#10;&#10;Description generated with very high confidence">
            <a:extLst>
              <a:ext uri="{FF2B5EF4-FFF2-40B4-BE49-F238E27FC236}">
                <a16:creationId xmlns:a16="http://schemas.microsoft.com/office/drawing/2014/main" id="{EA9F7F87-3E08-BD47-96A6-B21CD04EE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14445" r="15557" b="5557"/>
          <a:stretch/>
        </p:blipFill>
        <p:spPr>
          <a:xfrm rot="5400000">
            <a:off x="2656325" y="2314488"/>
            <a:ext cx="3831349" cy="38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F7D32-46C8-9B46-84D6-8E9765AB4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1447800"/>
            <a:ext cx="843534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3874E9-FB7E-634E-A0BA-03EA94538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3" y="3049858"/>
            <a:ext cx="4284133" cy="83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387AC2-9EC4-EE4F-84E9-F47F3447D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423463"/>
            <a:ext cx="5029200" cy="834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01FB5-4980-4546-8C4D-E0EE1996DC70}"/>
              </a:ext>
            </a:extLst>
          </p:cNvPr>
          <p:cNvSpPr txBox="1"/>
          <p:nvPr/>
        </p:nvSpPr>
        <p:spPr>
          <a:xfrm>
            <a:off x="378393" y="2286000"/>
            <a:ext cx="14478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2D6BC-FA9D-F64C-BD20-E1408B9517B9}"/>
              </a:ext>
            </a:extLst>
          </p:cNvPr>
          <p:cNvSpPr txBox="1"/>
          <p:nvPr/>
        </p:nvSpPr>
        <p:spPr>
          <a:xfrm>
            <a:off x="5486400" y="2281535"/>
            <a:ext cx="14478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06365-C7CE-9C4F-9F1D-CA556CB4ADD6}"/>
              </a:ext>
            </a:extLst>
          </p:cNvPr>
          <p:cNvSpPr txBox="1"/>
          <p:nvPr/>
        </p:nvSpPr>
        <p:spPr>
          <a:xfrm>
            <a:off x="7162800" y="2281535"/>
            <a:ext cx="14478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SVM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933D7B-79C7-0643-A6B6-449EC4C4439C}"/>
              </a:ext>
            </a:extLst>
          </p:cNvPr>
          <p:cNvCxnSpPr>
            <a:cxnSpLocks/>
          </p:cNvCxnSpPr>
          <p:nvPr/>
        </p:nvCxnSpPr>
        <p:spPr bwMode="auto">
          <a:xfrm flipV="1">
            <a:off x="2419350" y="2133600"/>
            <a:ext cx="0" cy="91625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C8FAF4-6A53-2F44-91AF-06620F47CED1}"/>
              </a:ext>
            </a:extLst>
          </p:cNvPr>
          <p:cNvSpPr txBox="1"/>
          <p:nvPr/>
        </p:nvSpPr>
        <p:spPr>
          <a:xfrm>
            <a:off x="4070684" y="5351138"/>
            <a:ext cx="14478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7B5D0C-2861-D54C-830B-8FFD6D1E0CB3}"/>
              </a:ext>
            </a:extLst>
          </p:cNvPr>
          <p:cNvSpPr txBox="1"/>
          <p:nvPr/>
        </p:nvSpPr>
        <p:spPr>
          <a:xfrm>
            <a:off x="5799666" y="5351138"/>
            <a:ext cx="14478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286000" y="4572000"/>
            <a:ext cx="1447800" cy="914400"/>
          </a:xfrm>
          <a:prstGeom prst="ellipse">
            <a:avLst/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99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2000"/>
            <a:ext cx="8153400" cy="3962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800" dirty="0"/>
              <a:t>cd ~/tutorial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git submodule </a:t>
            </a:r>
            <a:r>
              <a:rPr lang="en-US" sz="4800" dirty="0" err="1">
                <a:solidFill>
                  <a:schemeClr val="bg1">
                    <a:lumMod val="50000"/>
                  </a:schemeClr>
                </a:solidFill>
              </a:rPr>
              <a:t>foreach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 '</a:t>
            </a:r>
            <a:r>
              <a:rPr lang="en-US" sz="4800" dirty="0" err="1">
                <a:solidFill>
                  <a:schemeClr val="bg1">
                    <a:lumMod val="50000"/>
                  </a:schemeClr>
                </a:solidFill>
              </a:rPr>
              <a:t>git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 \  stash'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git pull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git submodule update \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--recursive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28600" y="1600200"/>
            <a:ext cx="86106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9BD6338-5688-114E-AF21-687E979A2434}"/>
              </a:ext>
            </a:extLst>
          </p:cNvPr>
          <p:cNvSpPr txBox="1"/>
          <p:nvPr/>
        </p:nvSpPr>
        <p:spPr>
          <a:xfrm>
            <a:off x="5791200" y="381000"/>
            <a:ext cx="2590800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If using USB do 1 only</a:t>
            </a:r>
          </a:p>
        </p:txBody>
      </p:sp>
    </p:spTree>
    <p:extLst>
      <p:ext uri="{BB962C8B-B14F-4D97-AF65-F5344CB8AC3E}">
        <p14:creationId xmlns:p14="http://schemas.microsoft.com/office/powerpoint/2010/main" val="4067517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5E674BE1-1338-7749-9175-9A2737B1B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8153400" cy="213360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make \ apps/</a:t>
            </a:r>
            <a:r>
              <a:rPr lang="en-US" sz="4400" dirty="0" err="1"/>
              <a:t>svm_example</a:t>
            </a:r>
            <a:r>
              <a:rPr lang="en-US" sz="4400" dirty="0"/>
              <a:t>/</a:t>
            </a:r>
            <a:r>
              <a:rPr lang="en-US" sz="4400" dirty="0" err="1"/>
              <a:t>bld</a:t>
            </a:r>
            <a:r>
              <a:rPr lang="en-US" sz="4400" dirty="0"/>
              <a:t>/</a:t>
            </a:r>
            <a:r>
              <a:rPr lang="en-US" sz="4400" dirty="0" err="1"/>
              <a:t>gcc</a:t>
            </a:r>
            <a:r>
              <a:rPr lang="en-US" sz="4400" dirty="0"/>
              <a:t>/all \ CONSOLE=1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C4BFD-C530-1D43-913E-A69B4FB6F893}"/>
              </a:ext>
            </a:extLst>
          </p:cNvPr>
          <p:cNvSpPr txBox="1"/>
          <p:nvPr/>
        </p:nvSpPr>
        <p:spPr>
          <a:xfrm>
            <a:off x="3352800" y="1632718"/>
            <a:ext cx="1447800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App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79136-0384-464C-8EE3-F5CF648D647A}"/>
              </a:ext>
            </a:extLst>
          </p:cNvPr>
          <p:cNvSpPr txBox="1"/>
          <p:nvPr/>
        </p:nvSpPr>
        <p:spPr>
          <a:xfrm>
            <a:off x="6400800" y="1978967"/>
            <a:ext cx="2514600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GCC/Alpaca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97AC78-09F5-AC42-802E-A2B121F78BFC}"/>
              </a:ext>
            </a:extLst>
          </p:cNvPr>
          <p:cNvCxnSpPr>
            <a:cxnSpLocks/>
            <a:stCxn id="4" idx="2"/>
          </p:cNvCxnSpPr>
          <p:nvPr/>
        </p:nvCxnSpPr>
        <p:spPr bwMode="auto">
          <a:xfrm flipH="1">
            <a:off x="3505202" y="2709936"/>
            <a:ext cx="571498" cy="33806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2FF141-A602-4745-B4F4-91635C30E5CB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 flipH="1">
            <a:off x="7067552" y="2563742"/>
            <a:ext cx="590548" cy="54842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72953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/>
              <a:t>2 Options:</a:t>
            </a:r>
          </a:p>
          <a:p>
            <a:r>
              <a:rPr lang="en-US" sz="5400" dirty="0" err="1"/>
              <a:t>ssh</a:t>
            </a:r>
            <a:r>
              <a:rPr lang="en-US" sz="5400" dirty="0"/>
              <a:t> -p 2224 \ </a:t>
            </a:r>
            <a:r>
              <a:rPr lang="en-US" sz="5400" dirty="0" err="1"/>
              <a:t>reviewer@localhost</a:t>
            </a:r>
            <a:endParaRPr lang="en-US" sz="5400" dirty="0"/>
          </a:p>
          <a:p>
            <a:r>
              <a:rPr lang="en-US" sz="5400" dirty="0"/>
              <a:t>screen </a:t>
            </a:r>
            <a:r>
              <a:rPr lang="en-US" sz="2800" dirty="0"/>
              <a:t>(advanced users) 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2945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31242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/>
              <a:t>Window 1: code</a:t>
            </a:r>
          </a:p>
          <a:p>
            <a:pPr marL="0" indent="0">
              <a:buNone/>
            </a:pPr>
            <a:r>
              <a:rPr lang="en-US" sz="5400" dirty="0"/>
              <a:t>Window 2: serial output</a:t>
            </a:r>
          </a:p>
          <a:p>
            <a:pPr marL="0" indent="0">
              <a:buNone/>
            </a:pPr>
            <a:r>
              <a:rPr lang="en-US" sz="5400" dirty="0"/>
              <a:t>Window 3: </a:t>
            </a:r>
            <a:r>
              <a:rPr lang="en-US" sz="5400" dirty="0" err="1"/>
              <a:t>mspdebug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94508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/>
              <a:t>Window 2 – serial output</a:t>
            </a:r>
          </a:p>
          <a:p>
            <a:pPr marL="0" indent="0">
              <a:buNone/>
            </a:pPr>
            <a:endParaRPr lang="en-US" sz="5400" dirty="0"/>
          </a:p>
          <a:p>
            <a:pPr marL="0" indent="0">
              <a:buNone/>
            </a:pPr>
            <a:r>
              <a:rPr lang="en-US" sz="5400" dirty="0"/>
              <a:t>screen /dev/ttyACM1 \ 115200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14659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/>
              <a:t>Window 3 - Programmer</a:t>
            </a:r>
          </a:p>
          <a:p>
            <a:pPr marL="0" indent="0">
              <a:buNone/>
            </a:pPr>
            <a:endParaRPr lang="en-US" sz="5400" dirty="0"/>
          </a:p>
          <a:p>
            <a:pPr marL="0" indent="0">
              <a:buNone/>
            </a:pPr>
            <a:r>
              <a:rPr lang="en-US" sz="5400" dirty="0" err="1"/>
              <a:t>mspdebug</a:t>
            </a:r>
            <a:r>
              <a:rPr lang="en-US" sz="5400" dirty="0"/>
              <a:t> –v 2400 \ /dev/ttyACM0 </a:t>
            </a:r>
            <a:r>
              <a:rPr lang="en-US" sz="5400" dirty="0" err="1"/>
              <a:t>tilib</a:t>
            </a:r>
            <a:endParaRPr lang="en-US" sz="5400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56614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2000"/>
            <a:ext cx="79248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Window 3 - Programmer</a:t>
            </a:r>
          </a:p>
          <a:p>
            <a:pPr marL="0" indent="0">
              <a:buNone/>
            </a:pPr>
            <a:r>
              <a:rPr lang="en-US" sz="4800" dirty="0"/>
              <a:t>&gt; </a:t>
            </a:r>
            <a:r>
              <a:rPr lang="en-US" sz="4800" dirty="0" err="1"/>
              <a:t>prog</a:t>
            </a:r>
            <a:r>
              <a:rPr lang="en-US" sz="4800" dirty="0"/>
              <a:t> \ apps/</a:t>
            </a:r>
            <a:r>
              <a:rPr lang="en-US" sz="4800" dirty="0" err="1"/>
              <a:t>svm_example</a:t>
            </a:r>
            <a:r>
              <a:rPr lang="en-US" sz="4800" dirty="0"/>
              <a:t>/</a:t>
            </a:r>
            <a:r>
              <a:rPr lang="en-US" sz="4800" dirty="0" err="1"/>
              <a:t>bld</a:t>
            </a:r>
            <a:r>
              <a:rPr lang="en-US" sz="4800" dirty="0"/>
              <a:t>/</a:t>
            </a:r>
            <a:r>
              <a:rPr lang="en-US" sz="4800" dirty="0" err="1"/>
              <a:t>gcc</a:t>
            </a:r>
            <a:r>
              <a:rPr lang="en-US" sz="4800" dirty="0"/>
              <a:t>/\</a:t>
            </a:r>
            <a:r>
              <a:rPr lang="en-US" sz="4800" dirty="0" err="1"/>
              <a:t>tutorial.out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&gt;run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48226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1905000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Look at screen on Window 2 </a:t>
            </a:r>
            <a:r>
              <a:rPr lang="mr-IN" sz="4800" dirty="0"/>
              <a:t>–</a:t>
            </a:r>
            <a:r>
              <a:rPr lang="en-US" sz="4800" dirty="0"/>
              <a:t> Serial Output</a:t>
            </a:r>
          </a:p>
        </p:txBody>
      </p:sp>
    </p:spTree>
    <p:extLst>
      <p:ext uri="{BB962C8B-B14F-4D97-AF65-F5344CB8AC3E}">
        <p14:creationId xmlns:p14="http://schemas.microsoft.com/office/powerpoint/2010/main" val="276983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743200"/>
            <a:ext cx="77724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Now let’s code</a:t>
            </a:r>
          </a:p>
        </p:txBody>
      </p:sp>
    </p:spTree>
    <p:extLst>
      <p:ext uri="{BB962C8B-B14F-4D97-AF65-F5344CB8AC3E}">
        <p14:creationId xmlns:p14="http://schemas.microsoft.com/office/powerpoint/2010/main" val="77921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F1CAC-B41D-E241-A3DC-140661262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16" y="268101"/>
            <a:ext cx="7772400" cy="1143000"/>
          </a:xfrm>
        </p:spPr>
        <p:txBody>
          <a:bodyPr/>
          <a:lstStyle/>
          <a:p>
            <a:r>
              <a:rPr lang="en-US" dirty="0"/>
              <a:t>Application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B1C53-12D4-3540-86A6-8B30FBF88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65" y="1827348"/>
            <a:ext cx="1397879" cy="1397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52F4D-5586-6E4E-958E-C3D9E5B6BB5B}"/>
              </a:ext>
            </a:extLst>
          </p:cNvPr>
          <p:cNvSpPr txBox="1"/>
          <p:nvPr/>
        </p:nvSpPr>
        <p:spPr>
          <a:xfrm>
            <a:off x="5120607" y="211079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Gesture Sensor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941F08-FDFF-0C48-9DA7-9192A4B4A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676" y="2379942"/>
            <a:ext cx="3517900" cy="2473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D4412A-7508-8341-BDEF-AF338707EF15}"/>
              </a:ext>
            </a:extLst>
          </p:cNvPr>
          <p:cNvSpPr txBox="1"/>
          <p:nvPr/>
        </p:nvSpPr>
        <p:spPr>
          <a:xfrm>
            <a:off x="803019" y="5303470"/>
            <a:ext cx="3443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Vector Machine </a:t>
            </a:r>
            <a:r>
              <a:rPr lang="mr-IN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Matrix Multiply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1E3A26-634C-314C-8E6F-D19FF9357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98" y="4583331"/>
            <a:ext cx="1164544" cy="1164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C3B85E-C017-2B45-8DDD-FDBBDB33A08C}"/>
              </a:ext>
            </a:extLst>
          </p:cNvPr>
          <p:cNvSpPr txBox="1"/>
          <p:nvPr/>
        </p:nvSpPr>
        <p:spPr>
          <a:xfrm>
            <a:off x="5405906" y="484180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33400" y="1219200"/>
            <a:ext cx="3982453" cy="4953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Part 1: convert C-code to Alpaca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763881" y="1219200"/>
            <a:ext cx="3982453" cy="4953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Part 2: use Capybara to support sensors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F52F4D-5586-6E4E-958E-C3D9E5B6BB5B}"/>
              </a:ext>
            </a:extLst>
          </p:cNvPr>
          <p:cNvSpPr txBox="1"/>
          <p:nvPr/>
        </p:nvSpPr>
        <p:spPr>
          <a:xfrm>
            <a:off x="5802607" y="3368130"/>
            <a:ext cx="1905000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Decode Gesture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6649453" y="2895600"/>
            <a:ext cx="304800" cy="426343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6649453" y="4221857"/>
            <a:ext cx="304800" cy="426343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4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743200"/>
            <a:ext cx="85344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200" dirty="0"/>
              <a:t>vim apps/</a:t>
            </a:r>
            <a:r>
              <a:rPr lang="en-US" sz="4200" dirty="0" err="1"/>
              <a:t>svm_example</a:t>
            </a:r>
            <a:r>
              <a:rPr lang="en-US" sz="4200" dirty="0"/>
              <a:t>/</a:t>
            </a:r>
            <a:r>
              <a:rPr lang="en-US" sz="4200" dirty="0" err="1"/>
              <a:t>src</a:t>
            </a:r>
            <a:r>
              <a:rPr lang="en-US" sz="4200" dirty="0"/>
              <a:t>/</a:t>
            </a:r>
            <a:r>
              <a:rPr lang="en-US" sz="4200" dirty="0" err="1"/>
              <a:t>main.c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830373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vim apps/part1/</a:t>
            </a:r>
            <a:r>
              <a:rPr lang="en-US" dirty="0" err="1"/>
              <a:t>src</a:t>
            </a:r>
            <a:r>
              <a:rPr lang="en-US" dirty="0"/>
              <a:t>/</a:t>
            </a:r>
            <a:r>
              <a:rPr lang="en-US" dirty="0" err="1"/>
              <a:t>main.c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TASK_SHARED(&lt;type&gt;, &lt;name&gt;)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TASK_SHARED(&lt;type&gt;, &lt;name&gt;, &lt;size&gt;)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TASK(</a:t>
            </a:r>
            <a:r>
              <a:rPr lang="en-US" sz="2800" dirty="0" err="1"/>
              <a:t>task_compute</a:t>
            </a:r>
            <a:r>
              <a:rPr lang="en-US" sz="2800" dirty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390348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vim apps/part1/</a:t>
            </a:r>
            <a:r>
              <a:rPr lang="en-US" dirty="0" err="1"/>
              <a:t>src</a:t>
            </a:r>
            <a:r>
              <a:rPr lang="en-US" dirty="0"/>
              <a:t>/</a:t>
            </a:r>
            <a:r>
              <a:rPr lang="en-US" dirty="0" err="1"/>
              <a:t>main.c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void </a:t>
            </a:r>
            <a:r>
              <a:rPr lang="en-US" dirty="0" err="1"/>
              <a:t>task_compute</a:t>
            </a:r>
            <a:r>
              <a:rPr lang="en-US" dirty="0"/>
              <a:t>() {</a:t>
            </a:r>
          </a:p>
          <a:p>
            <a:pPr marL="0" indent="0">
              <a:buNone/>
            </a:pPr>
            <a:r>
              <a:rPr lang="en-US" dirty="0"/>
              <a:t>	TS(&lt;name&gt;) = 4;</a:t>
            </a:r>
          </a:p>
          <a:p>
            <a:pPr marL="0" indent="0">
              <a:buNone/>
            </a:pPr>
            <a:r>
              <a:rPr lang="en-US" dirty="0"/>
              <a:t>	TS(&lt;name&gt;, &lt;</a:t>
            </a:r>
            <a:r>
              <a:rPr lang="en-US" dirty="0" err="1"/>
              <a:t>idx</a:t>
            </a:r>
            <a:r>
              <a:rPr lang="en-US" dirty="0"/>
              <a:t>&gt;) = 3;</a:t>
            </a:r>
          </a:p>
          <a:p>
            <a:pPr marL="0" indent="0">
              <a:buNone/>
            </a:pPr>
            <a:r>
              <a:rPr lang="en-US" dirty="0"/>
              <a:t>	// </a:t>
            </a:r>
            <a:r>
              <a:rPr lang="en-US" u="sng" dirty="0">
                <a:solidFill>
                  <a:srgbClr val="FF0000"/>
                </a:solidFill>
              </a:rPr>
              <a:t>TS(&lt;name&gt;, TS(&lt;name&gt;));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D6338-5688-114E-AF21-687E979A2434}"/>
              </a:ext>
            </a:extLst>
          </p:cNvPr>
          <p:cNvSpPr txBox="1"/>
          <p:nvPr/>
        </p:nvSpPr>
        <p:spPr>
          <a:xfrm>
            <a:off x="6781800" y="4876800"/>
            <a:ext cx="1524000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work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4" idx="1"/>
          </p:cNvCxnSpPr>
          <p:nvPr/>
        </p:nvCxnSpPr>
        <p:spPr bwMode="auto">
          <a:xfrm flipH="1" flipV="1">
            <a:off x="4876800" y="4267200"/>
            <a:ext cx="1905000" cy="10250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94682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Alpaca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E674BE1-1338-7749-9175-9A2737B1B15A}"/>
              </a:ext>
            </a:extLst>
          </p:cNvPr>
          <p:cNvSpPr txBox="1">
            <a:spLocks/>
          </p:cNvSpPr>
          <p:nvPr/>
        </p:nvSpPr>
        <p:spPr bwMode="auto">
          <a:xfrm>
            <a:off x="457200" y="2209800"/>
            <a:ext cx="8153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4400" dirty="0"/>
              <a:t>make apps/part1/</a:t>
            </a:r>
            <a:r>
              <a:rPr lang="en-US" sz="4400" dirty="0" err="1"/>
              <a:t>bld</a:t>
            </a:r>
            <a:r>
              <a:rPr lang="en-US" sz="4400" dirty="0"/>
              <a:t>/alpaca/all \ CONSOLE=1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79136-0384-464C-8EE3-F5CF648D647A}"/>
              </a:ext>
            </a:extLst>
          </p:cNvPr>
          <p:cNvSpPr txBox="1"/>
          <p:nvPr/>
        </p:nvSpPr>
        <p:spPr>
          <a:xfrm>
            <a:off x="4876800" y="3646615"/>
            <a:ext cx="1905000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Alpaca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Toolchain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72FF141-A602-4745-B4F4-91635C30E5CB}"/>
              </a:ext>
            </a:extLst>
          </p:cNvPr>
          <p:cNvCxnSpPr>
            <a:cxnSpLocks/>
            <a:stCxn id="5" idx="0"/>
          </p:cNvCxnSpPr>
          <p:nvPr/>
        </p:nvCxnSpPr>
        <p:spPr bwMode="auto">
          <a:xfrm flipV="1">
            <a:off x="5829300" y="2819401"/>
            <a:ext cx="571500" cy="82721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09379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large should a task be?</a:t>
            </a:r>
          </a:p>
          <a:p>
            <a:pPr lvl="1"/>
            <a:r>
              <a:rPr lang="en-US" dirty="0"/>
              <a:t>Matrix multiply is series of dot products</a:t>
            </a:r>
          </a:p>
          <a:p>
            <a:r>
              <a:rPr lang="en-US" dirty="0"/>
              <a:t>Control variables often require protection</a:t>
            </a:r>
          </a:p>
        </p:txBody>
      </p:sp>
    </p:spTree>
    <p:extLst>
      <p:ext uri="{BB962C8B-B14F-4D97-AF65-F5344CB8AC3E}">
        <p14:creationId xmlns:p14="http://schemas.microsoft.com/office/powerpoint/2010/main" val="876045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Job Now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7424F6-5A55-9D46-BF68-E2F2D02CF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543800" cy="41148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Convert the plain-C in </a:t>
            </a:r>
            <a:r>
              <a:rPr lang="en-US" dirty="0" err="1"/>
              <a:t>svm_example</a:t>
            </a:r>
            <a:r>
              <a:rPr lang="en-US" dirty="0"/>
              <a:t> to an Alpaca version</a:t>
            </a:r>
          </a:p>
          <a:p>
            <a:pPr marL="514350" indent="-514350">
              <a:buAutoNum type="arabicPeriod"/>
            </a:pPr>
            <a:r>
              <a:rPr lang="en-US" dirty="0"/>
              <a:t>Run on device with </a:t>
            </a:r>
            <a:r>
              <a:rPr lang="en-US" dirty="0" err="1"/>
              <a:t>printf</a:t>
            </a:r>
            <a:r>
              <a:rPr lang="en-US" dirty="0"/>
              <a:t> and with radio (swapping TRANSITION_TOs)</a:t>
            </a:r>
          </a:p>
        </p:txBody>
      </p:sp>
    </p:spTree>
    <p:extLst>
      <p:ext uri="{BB962C8B-B14F-4D97-AF65-F5344CB8AC3E}">
        <p14:creationId xmlns:p14="http://schemas.microsoft.com/office/powerpoint/2010/main" val="2627534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518160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200" dirty="0"/>
              <a:t>Part 1: matrix multiplication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3800" dirty="0"/>
              <a:t>Port </a:t>
            </a:r>
            <a:r>
              <a:rPr lang="en-US" sz="3800" dirty="0" err="1"/>
              <a:t>svm_example</a:t>
            </a:r>
            <a:r>
              <a:rPr lang="en-US" sz="3800" dirty="0"/>
              <a:t> to alpaca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200" dirty="0"/>
              <a:t>Part 2: capybara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3800" dirty="0"/>
              <a:t>Support expensive sensor and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93661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vim apps/part</a:t>
            </a:r>
            <a:r>
              <a:rPr lang="en-US" u="sng" dirty="0"/>
              <a:t>2</a:t>
            </a:r>
            <a:r>
              <a:rPr lang="en-US" dirty="0"/>
              <a:t>/</a:t>
            </a:r>
            <a:r>
              <a:rPr lang="en-US" dirty="0" err="1"/>
              <a:t>src</a:t>
            </a:r>
            <a:r>
              <a:rPr lang="en-US" dirty="0"/>
              <a:t>/</a:t>
            </a:r>
            <a:r>
              <a:rPr lang="en-US" dirty="0" err="1"/>
              <a:t>main.c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9480"/>
            <a:ext cx="7772400" cy="2667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capybara_task_cfg_t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pwr_configs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[3] = {</a:t>
            </a:r>
          </a:p>
          <a:p>
            <a:pPr marL="0" indent="0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 CFG_ROW(0, CONFIGD, MED, NA),</a:t>
            </a:r>
          </a:p>
          <a:p>
            <a:pPr marL="0" indent="0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 CFG_ROW(1, PREBURST, LOW, MEDHIGH),</a:t>
            </a:r>
          </a:p>
          <a:p>
            <a:pPr marL="0" indent="0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 CFG_ROW(2, BURST, NA, MEDHIGHP),</a:t>
            </a:r>
          </a:p>
          <a:p>
            <a:pPr marL="0" indent="0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};</a:t>
            </a:r>
          </a:p>
          <a:p>
            <a:pPr marL="0" indent="0">
              <a:buNone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7708520C-7508-4648-97BD-0010FF183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9898" r="24445" b="11481"/>
          <a:stretch/>
        </p:blipFill>
        <p:spPr>
          <a:xfrm rot="5400000">
            <a:off x="6422206" y="4113065"/>
            <a:ext cx="2667000" cy="267047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65A3DB-8168-4681-8013-D15AA7228FB4}"/>
              </a:ext>
            </a:extLst>
          </p:cNvPr>
          <p:cNvSpPr txBox="1">
            <a:spLocks/>
          </p:cNvSpPr>
          <p:nvPr/>
        </p:nvSpPr>
        <p:spPr bwMode="auto">
          <a:xfrm>
            <a:off x="2880221" y="4354580"/>
            <a:ext cx="4875485" cy="250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Power Mode Options</a:t>
            </a:r>
          </a:p>
          <a:p>
            <a:pPr lvl="1"/>
            <a:r>
              <a:rPr lang="en-US" sz="2000" dirty="0"/>
              <a:t>LOW: Bank 0</a:t>
            </a:r>
          </a:p>
          <a:p>
            <a:pPr lvl="1"/>
            <a:r>
              <a:rPr lang="en-US" sz="2000" dirty="0"/>
              <a:t>MEDLOW: Bank 0,3</a:t>
            </a:r>
          </a:p>
          <a:p>
            <a:pPr lvl="1"/>
            <a:r>
              <a:rPr lang="en-US" sz="2000" dirty="0"/>
              <a:t>MED: Bank 0,3,4</a:t>
            </a:r>
          </a:p>
          <a:p>
            <a:pPr lvl="1"/>
            <a:r>
              <a:rPr lang="en-US" sz="2000" dirty="0"/>
              <a:t>MEDHIGH: Bank 0,1,3</a:t>
            </a:r>
          </a:p>
          <a:p>
            <a:pPr lvl="1"/>
            <a:r>
              <a:rPr lang="en-US" sz="2000" dirty="0"/>
              <a:t>HIGH: Bank 0,1,3,4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37FEC9-D98C-46CD-83F6-809661D0A901}"/>
              </a:ext>
            </a:extLst>
          </p:cNvPr>
          <p:cNvSpPr/>
          <p:nvPr/>
        </p:nvSpPr>
        <p:spPr bwMode="auto">
          <a:xfrm>
            <a:off x="6749053" y="4693485"/>
            <a:ext cx="259050" cy="40256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3A6418-7472-4395-9F45-D0121BD1102B}"/>
              </a:ext>
            </a:extLst>
          </p:cNvPr>
          <p:cNvSpPr/>
          <p:nvPr/>
        </p:nvSpPr>
        <p:spPr bwMode="auto">
          <a:xfrm>
            <a:off x="6781800" y="4182502"/>
            <a:ext cx="379642" cy="26039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300D4-0F06-4772-B235-A40BBBDFDA43}"/>
              </a:ext>
            </a:extLst>
          </p:cNvPr>
          <p:cNvSpPr/>
          <p:nvPr/>
        </p:nvSpPr>
        <p:spPr bwMode="auto">
          <a:xfrm>
            <a:off x="7262071" y="4182503"/>
            <a:ext cx="193543" cy="2516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ABD59-371A-4780-8ED7-72D86EFF04D5}"/>
              </a:ext>
            </a:extLst>
          </p:cNvPr>
          <p:cNvSpPr/>
          <p:nvPr/>
        </p:nvSpPr>
        <p:spPr bwMode="auto">
          <a:xfrm>
            <a:off x="7640844" y="4191294"/>
            <a:ext cx="337697" cy="2516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5099A2-C4BE-420A-986F-98A45B566963}"/>
              </a:ext>
            </a:extLst>
          </p:cNvPr>
          <p:cNvSpPr/>
          <p:nvPr/>
        </p:nvSpPr>
        <p:spPr bwMode="auto">
          <a:xfrm>
            <a:off x="8064803" y="4191294"/>
            <a:ext cx="473178" cy="2516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98CF9-B4F1-424D-8001-09D6525E94B6}"/>
              </a:ext>
            </a:extLst>
          </p:cNvPr>
          <p:cNvSpPr txBox="1"/>
          <p:nvPr/>
        </p:nvSpPr>
        <p:spPr>
          <a:xfrm>
            <a:off x="6831055" y="3777939"/>
            <a:ext cx="22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eue Haas Grotesk Text Pro" panose="020B05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940D86-6034-4CF9-9053-4B03395026D5}"/>
              </a:ext>
            </a:extLst>
          </p:cNvPr>
          <p:cNvSpPr txBox="1"/>
          <p:nvPr/>
        </p:nvSpPr>
        <p:spPr>
          <a:xfrm>
            <a:off x="7193768" y="3786973"/>
            <a:ext cx="19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eue Haas Grotesk Text Pro" panose="020B05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3DEF24-BABE-4F9B-A04D-35CA066B0324}"/>
              </a:ext>
            </a:extLst>
          </p:cNvPr>
          <p:cNvSpPr txBox="1"/>
          <p:nvPr/>
        </p:nvSpPr>
        <p:spPr>
          <a:xfrm>
            <a:off x="7663926" y="3779085"/>
            <a:ext cx="19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eue Haas Grotesk Text Pro" panose="020B0504020202020204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6B4DCE-8584-430E-B592-905121E10D2B}"/>
              </a:ext>
            </a:extLst>
          </p:cNvPr>
          <p:cNvSpPr txBox="1"/>
          <p:nvPr/>
        </p:nvSpPr>
        <p:spPr>
          <a:xfrm>
            <a:off x="8158249" y="3767338"/>
            <a:ext cx="19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eue Haas Grotesk Text Pro" panose="020B05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D8949D-B0CE-4A02-A830-C7FEBDE81C3F}"/>
              </a:ext>
            </a:extLst>
          </p:cNvPr>
          <p:cNvSpPr txBox="1"/>
          <p:nvPr/>
        </p:nvSpPr>
        <p:spPr>
          <a:xfrm>
            <a:off x="6442992" y="4663935"/>
            <a:ext cx="22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eue Haas Grotesk Text Pro" panose="020B05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51857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vim apps/part</a:t>
            </a:r>
            <a:r>
              <a:rPr lang="en-US" u="sng" dirty="0"/>
              <a:t>2</a:t>
            </a:r>
            <a:r>
              <a:rPr lang="en-US" dirty="0"/>
              <a:t>/</a:t>
            </a:r>
            <a:r>
              <a:rPr lang="en-US" dirty="0" err="1"/>
              <a:t>src</a:t>
            </a:r>
            <a:r>
              <a:rPr lang="en-US" dirty="0"/>
              <a:t>/</a:t>
            </a:r>
            <a:r>
              <a:rPr lang="en-US" dirty="0" err="1"/>
              <a:t>main.c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139852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// Requires a ….</a:t>
            </a:r>
          </a:p>
          <a:p>
            <a:pPr marL="0" indent="0">
              <a:buNone/>
            </a:pP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capybara_transition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(2);</a:t>
            </a:r>
          </a:p>
          <a:p>
            <a:pPr marL="0" indent="0">
              <a:buNone/>
            </a:pP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09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Part 2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E674BE1-1338-7749-9175-9A2737B1B15A}"/>
              </a:ext>
            </a:extLst>
          </p:cNvPr>
          <p:cNvSpPr txBox="1">
            <a:spLocks/>
          </p:cNvSpPr>
          <p:nvPr/>
        </p:nvSpPr>
        <p:spPr bwMode="auto">
          <a:xfrm>
            <a:off x="457200" y="2209800"/>
            <a:ext cx="8153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4400" dirty="0"/>
              <a:t>make apps/part</a:t>
            </a:r>
            <a:r>
              <a:rPr lang="en-US" sz="4400" b="1" u="sng" dirty="0"/>
              <a:t>2</a:t>
            </a:r>
            <a:r>
              <a:rPr lang="en-US" sz="4400" dirty="0"/>
              <a:t>/</a:t>
            </a:r>
            <a:r>
              <a:rPr lang="en-US" sz="4400" dirty="0" err="1"/>
              <a:t>bld</a:t>
            </a:r>
            <a:r>
              <a:rPr lang="en-US" sz="4400" dirty="0"/>
              <a:t>/alpaca/all \ CONSOLE=1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79136-0384-464C-8EE3-F5CF648D647A}"/>
              </a:ext>
            </a:extLst>
          </p:cNvPr>
          <p:cNvSpPr txBox="1"/>
          <p:nvPr/>
        </p:nvSpPr>
        <p:spPr>
          <a:xfrm>
            <a:off x="4876800" y="3646615"/>
            <a:ext cx="1905000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Alpaca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Toolchain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72FF141-A602-4745-B4F4-91635C30E5CB}"/>
              </a:ext>
            </a:extLst>
          </p:cNvPr>
          <p:cNvCxnSpPr>
            <a:cxnSpLocks/>
            <a:stCxn id="5" idx="0"/>
          </p:cNvCxnSpPr>
          <p:nvPr/>
        </p:nvCxnSpPr>
        <p:spPr bwMode="auto">
          <a:xfrm flipV="1">
            <a:off x="5829300" y="2819401"/>
            <a:ext cx="571500" cy="82721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06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C32B-5B38-45D5-A9EC-84A95745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be Gentle!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2F183-3FDA-4DE6-9D38-441A7DF1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24000"/>
            <a:ext cx="4800600" cy="4114800"/>
          </a:xfrm>
        </p:spPr>
        <p:txBody>
          <a:bodyPr/>
          <a:lstStyle/>
          <a:p>
            <a:r>
              <a:rPr lang="en-US" sz="2800" dirty="0"/>
              <a:t>Please do not move any of the attached wires.</a:t>
            </a:r>
          </a:p>
          <a:p>
            <a:r>
              <a:rPr lang="en-US" sz="2800" dirty="0"/>
              <a:t>Check that the black line on the programming header lines up with the line on the PCB.</a:t>
            </a:r>
          </a:p>
          <a:p>
            <a:r>
              <a:rPr lang="en-US" sz="2800" dirty="0"/>
              <a:t>Please be careful when attaching and removing antennae.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bear that is standing in the grass&#10;&#10;Description generated with high confidence">
            <a:extLst>
              <a:ext uri="{FF2B5EF4-FFF2-40B4-BE49-F238E27FC236}">
                <a16:creationId xmlns:a16="http://schemas.microsoft.com/office/drawing/2014/main" id="{B4827375-153D-4F0E-9067-CFF959381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85796"/>
            <a:ext cx="3907676" cy="36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1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Energy: Computation &lt; Radio &lt; APDS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Use the comments to guide you</a:t>
            </a:r>
          </a:p>
        </p:txBody>
      </p:sp>
    </p:spTree>
    <p:extLst>
      <p:ext uri="{BB962C8B-B14F-4D97-AF65-F5344CB8AC3E}">
        <p14:creationId xmlns:p14="http://schemas.microsoft.com/office/powerpoint/2010/main" val="2055346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Job Now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00D1F8-6FF7-4A4C-BFD1-A2CC9DBCC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/>
              <a:t>Fill out the Capybara table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/>
              <a:t>Annotate the tasks with </a:t>
            </a:r>
            <a:r>
              <a:rPr lang="en-US" sz="4800" dirty="0" err="1"/>
              <a:t>capybara_transition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88653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your done…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5F603-37BF-2B4B-B6F7-3F4BC4F0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89930"/>
            <a:ext cx="7772400" cy="4114800"/>
          </a:xfrm>
        </p:spPr>
        <p:txBody>
          <a:bodyPr/>
          <a:lstStyle/>
          <a:p>
            <a:r>
              <a:rPr lang="en-US" sz="3000" dirty="0"/>
              <a:t>make apps/part2/</a:t>
            </a:r>
            <a:r>
              <a:rPr lang="en-US" sz="3000" dirty="0" err="1"/>
              <a:t>bld</a:t>
            </a:r>
            <a:r>
              <a:rPr lang="en-US" sz="3000" dirty="0"/>
              <a:t>/alpaca/all \ CONSOLE=1 \ CONTINUOUS_POWER=0</a:t>
            </a:r>
          </a:p>
          <a:p>
            <a:r>
              <a:rPr lang="en-US" sz="3000" dirty="0"/>
              <a:t>Bring (</a:t>
            </a:r>
            <a:r>
              <a:rPr lang="en-US" sz="3000" dirty="0" err="1"/>
              <a:t>capy</a:t>
            </a:r>
            <a:r>
              <a:rPr lang="en-US" sz="3000" dirty="0"/>
              <a:t> board) to one of the Harvesting Stations to run on intermittent power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2"/>
          <a:stretch/>
        </p:blipFill>
        <p:spPr>
          <a:xfrm>
            <a:off x="2590800" y="3632259"/>
            <a:ext cx="2178390" cy="3245000"/>
          </a:xfrm>
          <a:prstGeom prst="rect">
            <a:avLst/>
          </a:prstGeom>
        </p:spPr>
      </p:pic>
      <p:pic>
        <p:nvPicPr>
          <p:cNvPr id="6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EA9F7F87-3E08-BD47-96A6-B21CD04EE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14445" r="15557" b="5557"/>
          <a:stretch/>
        </p:blipFill>
        <p:spPr>
          <a:xfrm rot="5400000">
            <a:off x="1508670" y="4716878"/>
            <a:ext cx="1075762" cy="1075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14" y="3933882"/>
            <a:ext cx="1259094" cy="2608486"/>
          </a:xfrm>
          <a:prstGeom prst="rect">
            <a:avLst/>
          </a:prstGeom>
        </p:spPr>
      </p:pic>
      <p:sp>
        <p:nvSpPr>
          <p:cNvPr id="7" name="Arc 6"/>
          <p:cNvSpPr/>
          <p:nvPr/>
        </p:nvSpPr>
        <p:spPr bwMode="auto">
          <a:xfrm rot="13275380">
            <a:off x="4971530" y="3953252"/>
            <a:ext cx="2129662" cy="2217846"/>
          </a:xfrm>
          <a:prstGeom prst="arc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8" name="Arc 7"/>
          <p:cNvSpPr/>
          <p:nvPr/>
        </p:nvSpPr>
        <p:spPr bwMode="auto">
          <a:xfrm rot="13275380">
            <a:off x="5464397" y="4027386"/>
            <a:ext cx="1892002" cy="2013939"/>
          </a:xfrm>
          <a:prstGeom prst="arc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9" name="Arc 8"/>
          <p:cNvSpPr/>
          <p:nvPr/>
        </p:nvSpPr>
        <p:spPr bwMode="auto">
          <a:xfrm rot="13275380">
            <a:off x="6657657" y="4470771"/>
            <a:ext cx="1396062" cy="1348053"/>
          </a:xfrm>
          <a:prstGeom prst="arc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3275380">
            <a:off x="5880752" y="4191033"/>
            <a:ext cx="1831531" cy="1776539"/>
          </a:xfrm>
          <a:prstGeom prst="arc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11" name="Arc 10"/>
          <p:cNvSpPr/>
          <p:nvPr/>
        </p:nvSpPr>
        <p:spPr bwMode="auto">
          <a:xfrm rot="13275380">
            <a:off x="6329467" y="4263470"/>
            <a:ext cx="1655838" cy="1672653"/>
          </a:xfrm>
          <a:prstGeom prst="arc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9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420CF3-CDD2-7A4A-84E9-4FEC9DFBC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799"/>
            <a:ext cx="7772400" cy="1143000"/>
          </a:xfrm>
        </p:spPr>
        <p:txBody>
          <a:bodyPr/>
          <a:lstStyle/>
          <a:p>
            <a:r>
              <a:rPr lang="en-US" dirty="0"/>
              <a:t>Hardware Explanation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680BE-B81E-8041-9087-C9226DBA1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3581400" cy="5071950"/>
          </a:xfrm>
          <a:prstGeom prst="rect">
            <a:avLst/>
          </a:prstGeom>
        </p:spPr>
      </p:pic>
      <p:pic>
        <p:nvPicPr>
          <p:cNvPr id="7" name="Picture 6" descr="A circuit board&#10;&#10;Description generated with very high confidence">
            <a:extLst>
              <a:ext uri="{FF2B5EF4-FFF2-40B4-BE49-F238E27FC236}">
                <a16:creationId xmlns:a16="http://schemas.microsoft.com/office/drawing/2014/main" id="{EA9F7F87-3E08-BD47-96A6-B21CD04EE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14445" r="15557" b="5557"/>
          <a:stretch/>
        </p:blipFill>
        <p:spPr>
          <a:xfrm rot="5400000">
            <a:off x="4876800" y="1839500"/>
            <a:ext cx="3831349" cy="38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420CF3-CDD2-7A4A-84E9-4FEC9DFBC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799"/>
            <a:ext cx="7772400" cy="1143000"/>
          </a:xfrm>
        </p:spPr>
        <p:txBody>
          <a:bodyPr/>
          <a:lstStyle/>
          <a:p>
            <a:r>
              <a:rPr lang="en-US" dirty="0"/>
              <a:t>Hardware Explanation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C9EE7-CD44-3644-952B-EB12761F6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25" y="2057400"/>
            <a:ext cx="2438400" cy="3453243"/>
          </a:xfrm>
          <a:prstGeom prst="rect">
            <a:avLst/>
          </a:prstGeom>
        </p:spPr>
      </p:pic>
      <p:pic>
        <p:nvPicPr>
          <p:cNvPr id="8" name="Picture 7" descr="A circuit board&#10;&#10;Description generated with very high confidence">
            <a:extLst>
              <a:ext uri="{FF2B5EF4-FFF2-40B4-BE49-F238E27FC236}">
                <a16:creationId xmlns:a16="http://schemas.microsoft.com/office/drawing/2014/main" id="{2D5E909B-43B2-874C-9D98-BAF0F4764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14445" r="15557" b="5557"/>
          <a:stretch/>
        </p:blipFill>
        <p:spPr>
          <a:xfrm rot="5400000">
            <a:off x="6237725" y="2464903"/>
            <a:ext cx="2296675" cy="2296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9BA599-D133-1042-A443-825B4F54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3253" r="9091" b="19035"/>
          <a:stretch/>
        </p:blipFill>
        <p:spPr>
          <a:xfrm>
            <a:off x="519412" y="2631106"/>
            <a:ext cx="2209800" cy="1964267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2A918E98-89F5-284C-A22E-80398BD522D0}"/>
              </a:ext>
            </a:extLst>
          </p:cNvPr>
          <p:cNvSpPr/>
          <p:nvPr/>
        </p:nvSpPr>
        <p:spPr bwMode="auto">
          <a:xfrm>
            <a:off x="2427725" y="3276600"/>
            <a:ext cx="990600" cy="431221"/>
          </a:xfrm>
          <a:prstGeom prst="leftRightArrow">
            <a:avLst/>
          </a:prstGeom>
          <a:solidFill>
            <a:schemeClr val="accent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883D3EB1-5D52-FF4C-8FCA-EE9C1475DBEE}"/>
              </a:ext>
            </a:extLst>
          </p:cNvPr>
          <p:cNvSpPr/>
          <p:nvPr/>
        </p:nvSpPr>
        <p:spPr bwMode="auto">
          <a:xfrm>
            <a:off x="5399525" y="3273812"/>
            <a:ext cx="990600" cy="431221"/>
          </a:xfrm>
          <a:prstGeom prst="leftRightArrow">
            <a:avLst/>
          </a:prstGeom>
          <a:solidFill>
            <a:schemeClr val="accent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73B74-D4F7-CA4F-89F9-BE0718B6650B}"/>
              </a:ext>
            </a:extLst>
          </p:cNvPr>
          <p:cNvSpPr txBox="1"/>
          <p:nvPr/>
        </p:nvSpPr>
        <p:spPr>
          <a:xfrm>
            <a:off x="938512" y="4595373"/>
            <a:ext cx="137160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Your Laptop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73B74-D4F7-CA4F-89F9-BE0718B6650B}"/>
              </a:ext>
            </a:extLst>
          </p:cNvPr>
          <p:cNvSpPr txBox="1"/>
          <p:nvPr/>
        </p:nvSpPr>
        <p:spPr>
          <a:xfrm>
            <a:off x="3532624" y="5531046"/>
            <a:ext cx="1905001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Programmer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273B74-D4F7-CA4F-89F9-BE0718B6650B}"/>
              </a:ext>
            </a:extLst>
          </p:cNvPr>
          <p:cNvSpPr txBox="1"/>
          <p:nvPr/>
        </p:nvSpPr>
        <p:spPr>
          <a:xfrm>
            <a:off x="6390125" y="4921445"/>
            <a:ext cx="1905001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Capybara</a:t>
            </a:r>
          </a:p>
        </p:txBody>
      </p:sp>
    </p:spTree>
    <p:extLst>
      <p:ext uri="{BB962C8B-B14F-4D97-AF65-F5344CB8AC3E}">
        <p14:creationId xmlns:p14="http://schemas.microsoft.com/office/powerpoint/2010/main" val="335110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E86EEF3-572E-6046-8441-A393BCA6C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851" y="1168321"/>
            <a:ext cx="4337681" cy="434257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B7A9089-0BB6-4E4E-B7FB-DA84EF8DE155}"/>
              </a:ext>
            </a:extLst>
          </p:cNvPr>
          <p:cNvSpPr/>
          <p:nvPr/>
        </p:nvSpPr>
        <p:spPr bwMode="auto">
          <a:xfrm>
            <a:off x="4725189" y="1168321"/>
            <a:ext cx="4419600" cy="469907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E5A7774-855D-5240-9635-48279258A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5" y="210106"/>
            <a:ext cx="4419600" cy="625900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02300D8-5BCC-FB43-AF1C-8DDF554AC94F}"/>
              </a:ext>
            </a:extLst>
          </p:cNvPr>
          <p:cNvSpPr/>
          <p:nvPr/>
        </p:nvSpPr>
        <p:spPr>
          <a:xfrm>
            <a:off x="4892197" y="2473042"/>
            <a:ext cx="201385" cy="179614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69B61D-EB0A-AC44-AFA4-53A9D73469D5}"/>
              </a:ext>
            </a:extLst>
          </p:cNvPr>
          <p:cNvSpPr/>
          <p:nvPr/>
        </p:nvSpPr>
        <p:spPr>
          <a:xfrm>
            <a:off x="4896638" y="2590800"/>
            <a:ext cx="201385" cy="17961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4EF882-9D96-6447-9B5D-9B389C6554C9}"/>
              </a:ext>
            </a:extLst>
          </p:cNvPr>
          <p:cNvSpPr/>
          <p:nvPr/>
        </p:nvSpPr>
        <p:spPr>
          <a:xfrm>
            <a:off x="4890328" y="2715986"/>
            <a:ext cx="201385" cy="179614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917126-BB37-F846-A088-DE7DDFB9E39F}"/>
              </a:ext>
            </a:extLst>
          </p:cNvPr>
          <p:cNvSpPr/>
          <p:nvPr/>
        </p:nvSpPr>
        <p:spPr>
          <a:xfrm>
            <a:off x="5513615" y="3477986"/>
            <a:ext cx="201385" cy="179614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AC7622-4436-3047-932B-6B319B9CFC9F}"/>
              </a:ext>
            </a:extLst>
          </p:cNvPr>
          <p:cNvSpPr/>
          <p:nvPr/>
        </p:nvSpPr>
        <p:spPr bwMode="auto">
          <a:xfrm>
            <a:off x="228600" y="327510"/>
            <a:ext cx="4419600" cy="653049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891703-42D7-9F46-8697-8BC541339D6A}"/>
              </a:ext>
            </a:extLst>
          </p:cNvPr>
          <p:cNvSpPr txBox="1"/>
          <p:nvPr/>
        </p:nvSpPr>
        <p:spPr>
          <a:xfrm>
            <a:off x="551684" y="3377232"/>
            <a:ext cx="2458453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GND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-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VDD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-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UART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PROGRAM0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PROGRAM1</a:t>
            </a:r>
          </a:p>
        </p:txBody>
      </p:sp>
      <p:cxnSp>
        <p:nvCxnSpPr>
          <p:cNvPr id="22" name="Connector: Elbow 13">
            <a:extLst>
              <a:ext uri="{FF2B5EF4-FFF2-40B4-BE49-F238E27FC236}">
                <a16:creationId xmlns:a16="http://schemas.microsoft.com/office/drawing/2014/main" id="{C22149CD-5A42-0341-82B4-BDCEB5C303AA}"/>
              </a:ext>
            </a:extLst>
          </p:cNvPr>
          <p:cNvCxnSpPr>
            <a:stCxn id="11" idx="4"/>
            <a:endCxn id="17" idx="2"/>
          </p:cNvCxnSpPr>
          <p:nvPr/>
        </p:nvCxnSpPr>
        <p:spPr>
          <a:xfrm rot="16200000" flipH="1">
            <a:off x="3600854" y="1271505"/>
            <a:ext cx="249635" cy="2333051"/>
          </a:xfrm>
          <a:prstGeom prst="bentConnector2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or: Elbow 20">
            <a:extLst>
              <a:ext uri="{FF2B5EF4-FFF2-40B4-BE49-F238E27FC236}">
                <a16:creationId xmlns:a16="http://schemas.microsoft.com/office/drawing/2014/main" id="{F0FF2585-D9E5-C148-A8FE-A2C03E5B3F36}"/>
              </a:ext>
            </a:extLst>
          </p:cNvPr>
          <p:cNvCxnSpPr>
            <a:cxnSpLocks/>
            <a:stCxn id="12" idx="4"/>
            <a:endCxn id="18" idx="2"/>
          </p:cNvCxnSpPr>
          <p:nvPr/>
        </p:nvCxnSpPr>
        <p:spPr>
          <a:xfrm rot="16200000" flipH="1">
            <a:off x="3623868" y="1634935"/>
            <a:ext cx="595993" cy="1952550"/>
          </a:xfrm>
          <a:prstGeom prst="bentConnector2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or: Elbow 27">
            <a:extLst>
              <a:ext uri="{FF2B5EF4-FFF2-40B4-BE49-F238E27FC236}">
                <a16:creationId xmlns:a16="http://schemas.microsoft.com/office/drawing/2014/main" id="{10B020C2-2FBA-074F-A7C8-230DCE33F084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2607448" y="2349206"/>
            <a:ext cx="2289190" cy="331401"/>
          </a:xfrm>
          <a:prstGeom prst="bentConnector3">
            <a:avLst>
              <a:gd name="adj1" fmla="val -156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31">
            <a:extLst>
              <a:ext uri="{FF2B5EF4-FFF2-40B4-BE49-F238E27FC236}">
                <a16:creationId xmlns:a16="http://schemas.microsoft.com/office/drawing/2014/main" id="{F11F16E6-CF5D-BD48-8C02-321334EA568A}"/>
              </a:ext>
            </a:extLst>
          </p:cNvPr>
          <p:cNvCxnSpPr>
            <a:cxnSpLocks/>
            <a:stCxn id="15" idx="4"/>
            <a:endCxn id="20" idx="2"/>
          </p:cNvCxnSpPr>
          <p:nvPr/>
        </p:nvCxnSpPr>
        <p:spPr>
          <a:xfrm rot="16200000" flipH="1">
            <a:off x="4093491" y="2008955"/>
            <a:ext cx="492579" cy="1101096"/>
          </a:xfrm>
          <a:prstGeom prst="bentConnector2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09B692B-3E50-C342-9E6B-2C29A166F9DA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3361397" y="2313215"/>
            <a:ext cx="2152218" cy="1254578"/>
          </a:xfrm>
          <a:prstGeom prst="bentConnector3">
            <a:avLst>
              <a:gd name="adj1" fmla="val -1107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691ACC2-A5BD-5C49-AFF3-D4CD8C5D4D83}"/>
              </a:ext>
            </a:extLst>
          </p:cNvPr>
          <p:cNvSpPr/>
          <p:nvPr/>
        </p:nvSpPr>
        <p:spPr>
          <a:xfrm>
            <a:off x="2656210" y="2133600"/>
            <a:ext cx="201385" cy="1796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615403-C0AE-4544-9ED1-0A6D50D67B80}"/>
              </a:ext>
            </a:extLst>
          </p:cNvPr>
          <p:cNvSpPr/>
          <p:nvPr/>
        </p:nvSpPr>
        <p:spPr>
          <a:xfrm>
            <a:off x="3058982" y="2133600"/>
            <a:ext cx="201385" cy="1796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A9C1D7-F751-E84C-87DE-D446D73B8459}"/>
              </a:ext>
            </a:extLst>
          </p:cNvPr>
          <p:cNvSpPr/>
          <p:nvPr/>
        </p:nvSpPr>
        <p:spPr>
          <a:xfrm>
            <a:off x="2458453" y="2133600"/>
            <a:ext cx="201385" cy="179614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253952-F0EB-9847-8B48-FC4FAC5F5661}"/>
              </a:ext>
            </a:extLst>
          </p:cNvPr>
          <p:cNvSpPr/>
          <p:nvPr/>
        </p:nvSpPr>
        <p:spPr>
          <a:xfrm>
            <a:off x="2844896" y="2133600"/>
            <a:ext cx="201385" cy="17961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A7C5A3-C00A-6847-93B6-6F4B21E24727}"/>
              </a:ext>
            </a:extLst>
          </p:cNvPr>
          <p:cNvSpPr/>
          <p:nvPr/>
        </p:nvSpPr>
        <p:spPr>
          <a:xfrm>
            <a:off x="3260367" y="2133600"/>
            <a:ext cx="201385" cy="179614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8693CD-FD66-0E48-9ED3-2FA5CCB539C4}"/>
              </a:ext>
            </a:extLst>
          </p:cNvPr>
          <p:cNvSpPr/>
          <p:nvPr/>
        </p:nvSpPr>
        <p:spPr>
          <a:xfrm>
            <a:off x="3474453" y="2133600"/>
            <a:ext cx="201385" cy="17961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A91C85-D7A0-D74C-B312-B467EB126E02}"/>
              </a:ext>
            </a:extLst>
          </p:cNvPr>
          <p:cNvSpPr/>
          <p:nvPr/>
        </p:nvSpPr>
        <p:spPr>
          <a:xfrm>
            <a:off x="3688539" y="2133600"/>
            <a:ext cx="201385" cy="179614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18AA3A7-1C41-F042-A545-0012A5EAEEB9}"/>
              </a:ext>
            </a:extLst>
          </p:cNvPr>
          <p:cNvSpPr/>
          <p:nvPr/>
        </p:nvSpPr>
        <p:spPr>
          <a:xfrm>
            <a:off x="4898139" y="2819400"/>
            <a:ext cx="201385" cy="17961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2482D8FA-6466-A24C-93E8-B2AD49A9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091" y="152400"/>
            <a:ext cx="3505200" cy="1143000"/>
          </a:xfrm>
        </p:spPr>
        <p:txBody>
          <a:bodyPr/>
          <a:lstStyle/>
          <a:p>
            <a:r>
              <a:rPr lang="en-US" dirty="0"/>
              <a:t>Connections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891703-42D7-9F46-8697-8BC541339D6A}"/>
              </a:ext>
            </a:extLst>
          </p:cNvPr>
          <p:cNvSpPr txBox="1"/>
          <p:nvPr/>
        </p:nvSpPr>
        <p:spPr>
          <a:xfrm>
            <a:off x="731199" y="1321989"/>
            <a:ext cx="2099422" cy="461665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square" lIns="0" rIns="0" rtlCol="0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Don’t Touch!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273B74-D4F7-CA4F-89F9-BE0718B6650B}"/>
              </a:ext>
            </a:extLst>
          </p:cNvPr>
          <p:cNvSpPr txBox="1"/>
          <p:nvPr/>
        </p:nvSpPr>
        <p:spPr>
          <a:xfrm>
            <a:off x="4824183" y="5867400"/>
            <a:ext cx="3329217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If disconnected see 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2830621" y="1783654"/>
            <a:ext cx="228361" cy="2737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94463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09800"/>
            <a:ext cx="7848600" cy="19050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/>
              <a:t>Terminal</a:t>
            </a:r>
          </a:p>
          <a:p>
            <a:pPr marL="0" indent="0">
              <a:buNone/>
            </a:pPr>
            <a:r>
              <a:rPr lang="en-US" sz="5400" dirty="0"/>
              <a:t>Virtual Box + </a:t>
            </a:r>
            <a:r>
              <a:rPr lang="en-US" sz="5400" dirty="0" err="1"/>
              <a:t>MicroVM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9982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65573-3AB2-5845-99F3-447FEE86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848600" cy="19050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 err="1"/>
              <a:t>ssh</a:t>
            </a:r>
            <a:r>
              <a:rPr lang="en-US" sz="5400" dirty="0"/>
              <a:t> -p 2224 \ </a:t>
            </a:r>
            <a:r>
              <a:rPr lang="en-US" sz="5400" dirty="0" err="1"/>
              <a:t>reviewer@localhost</a:t>
            </a:r>
            <a:endParaRPr lang="en-US" sz="54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78FDA944-5F34-B140-A1CB-EBC96B7CB794}"/>
              </a:ext>
            </a:extLst>
          </p:cNvPr>
          <p:cNvSpPr txBox="1">
            <a:spLocks/>
          </p:cNvSpPr>
          <p:nvPr/>
        </p:nvSpPr>
        <p:spPr bwMode="auto">
          <a:xfrm>
            <a:off x="717884" y="3657600"/>
            <a:ext cx="7848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5400" dirty="0"/>
              <a:t>Password: </a:t>
            </a:r>
            <a:r>
              <a:rPr lang="en-US" sz="5400" b="1" dirty="0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94611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E062-3D44-4543-B251-581B6A34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92B54-DE32-2541-87B2-ADAA5FEE9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79"/>
          <a:stretch/>
        </p:blipFill>
        <p:spPr>
          <a:xfrm>
            <a:off x="580189" y="1600200"/>
            <a:ext cx="7874000" cy="613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D6338-5688-114E-AF21-687E979A2434}"/>
              </a:ext>
            </a:extLst>
          </p:cNvPr>
          <p:cNvSpPr txBox="1"/>
          <p:nvPr/>
        </p:nvSpPr>
        <p:spPr>
          <a:xfrm>
            <a:off x="381000" y="2895600"/>
            <a:ext cx="1905000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 Source Code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273B74-D4F7-CA4F-89F9-BE0718B6650B}"/>
              </a:ext>
            </a:extLst>
          </p:cNvPr>
          <p:cNvSpPr txBox="1"/>
          <p:nvPr/>
        </p:nvSpPr>
        <p:spPr>
          <a:xfrm>
            <a:off x="2286000" y="4316053"/>
            <a:ext cx="1371600" cy="83099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Cleaned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BBD518-33CA-7B4F-A271-66446B8C414B}"/>
              </a:ext>
            </a:extLst>
          </p:cNvPr>
          <p:cNvSpPr txBox="1"/>
          <p:nvPr/>
        </p:nvSpPr>
        <p:spPr>
          <a:xfrm>
            <a:off x="3124200" y="2743200"/>
            <a:ext cx="1447800" cy="461665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25FA2-4C72-6C4A-B247-904826F1D7F3}"/>
              </a:ext>
            </a:extLst>
          </p:cNvPr>
          <p:cNvSpPr txBox="1"/>
          <p:nvPr/>
        </p:nvSpPr>
        <p:spPr>
          <a:xfrm>
            <a:off x="4267200" y="3777226"/>
            <a:ext cx="1905000" cy="83099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Transformed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0B9D1-B127-1E4E-846C-B8073C91D90A}"/>
              </a:ext>
            </a:extLst>
          </p:cNvPr>
          <p:cNvSpPr txBox="1"/>
          <p:nvPr/>
        </p:nvSpPr>
        <p:spPr>
          <a:xfrm>
            <a:off x="5422232" y="2651047"/>
            <a:ext cx="1066800" cy="83099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FAA7E-A2B4-3D49-8F5D-CDFE5A0DF399}"/>
              </a:ext>
            </a:extLst>
          </p:cNvPr>
          <p:cNvSpPr txBox="1"/>
          <p:nvPr/>
        </p:nvSpPr>
        <p:spPr>
          <a:xfrm>
            <a:off x="5987716" y="4731551"/>
            <a:ext cx="1905000" cy="461665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Scripts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B17CC-524F-8A48-8EF6-E82ED7249635}"/>
              </a:ext>
            </a:extLst>
          </p:cNvPr>
          <p:cNvSpPr txBox="1"/>
          <p:nvPr/>
        </p:nvSpPr>
        <p:spPr>
          <a:xfrm>
            <a:off x="7166810" y="2623064"/>
            <a:ext cx="1451811" cy="15696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Alpaca and Build System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5B8389-BB58-B044-A794-5CE2D0FB980E}"/>
              </a:ext>
            </a:extLst>
          </p:cNvPr>
          <p:cNvCxnSpPr>
            <a:stCxn id="5" idx="0"/>
          </p:cNvCxnSpPr>
          <p:nvPr/>
        </p:nvCxnSpPr>
        <p:spPr bwMode="auto">
          <a:xfrm flipV="1">
            <a:off x="1333500" y="2213811"/>
            <a:ext cx="419100" cy="681789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0F5BB7-B939-C54D-ABFF-3D90AC1369EC}"/>
              </a:ext>
            </a:extLst>
          </p:cNvPr>
          <p:cNvCxnSpPr>
            <a:cxnSpLocks/>
            <a:stCxn id="6" idx="0"/>
          </p:cNvCxnSpPr>
          <p:nvPr/>
        </p:nvCxnSpPr>
        <p:spPr bwMode="auto">
          <a:xfrm flipH="1" flipV="1">
            <a:off x="2933700" y="2213811"/>
            <a:ext cx="38100" cy="210224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557009-2850-FF4A-A4D3-0D1CD33C22A0}"/>
              </a:ext>
            </a:extLst>
          </p:cNvPr>
          <p:cNvCxnSpPr>
            <a:cxnSpLocks/>
            <a:stCxn id="7" idx="0"/>
          </p:cNvCxnSpPr>
          <p:nvPr/>
        </p:nvCxnSpPr>
        <p:spPr bwMode="auto">
          <a:xfrm flipV="1">
            <a:off x="3848100" y="2213811"/>
            <a:ext cx="0" cy="529389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669D62-088A-F448-8B48-7FAAE4CAB10F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H="1" flipV="1">
            <a:off x="5071309" y="2213811"/>
            <a:ext cx="148391" cy="156341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201DE9-C8ED-8A40-B4C7-1C6AD74764E9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H="1" flipV="1">
            <a:off x="5859378" y="2213811"/>
            <a:ext cx="96254" cy="43723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6EFD53A-0B85-BE48-BF67-7C7A6527686B}"/>
              </a:ext>
            </a:extLst>
          </p:cNvPr>
          <p:cNvCxnSpPr>
            <a:cxnSpLocks/>
            <a:stCxn id="10" idx="0"/>
          </p:cNvCxnSpPr>
          <p:nvPr/>
        </p:nvCxnSpPr>
        <p:spPr bwMode="auto">
          <a:xfrm flipV="1">
            <a:off x="6940216" y="2182979"/>
            <a:ext cx="36093" cy="254857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6A9859-356E-5040-B098-BF5CA4786465}"/>
              </a:ext>
            </a:extLst>
          </p:cNvPr>
          <p:cNvCxnSpPr>
            <a:cxnSpLocks/>
            <a:stCxn id="11" idx="0"/>
          </p:cNvCxnSpPr>
          <p:nvPr/>
        </p:nvCxnSpPr>
        <p:spPr bwMode="auto">
          <a:xfrm flipH="1" flipV="1">
            <a:off x="7892715" y="2182979"/>
            <a:ext cx="1" cy="44008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13627260"/>
      </p:ext>
    </p:extLst>
  </p:cSld>
  <p:clrMapOvr>
    <a:masterClrMapping/>
  </p:clrMapOvr>
</p:sld>
</file>

<file path=ppt/theme/theme1.xml><?xml version="1.0" encoding="utf-8"?>
<a:theme xmlns:a="http://schemas.openxmlformats.org/drawingml/2006/main" name="ecescreen">
  <a:themeElements>
    <a:clrScheme name="ecesc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ce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ecesc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escre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ogramming" id="{98825EBF-EF3A-0E40-A2D7-1163C7FE513D}" vid="{3D848900-958B-BE46-8EC7-3E6F873AC0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ecescreen</Template>
  <TotalTime>1326</TotalTime>
  <Words>646</Words>
  <Application>Microsoft Macintosh PowerPoint</Application>
  <PresentationFormat>On-screen Show (4:3)</PresentationFormat>
  <Paragraphs>148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Neue Haas Grotesk Text Pro</vt:lpstr>
      <vt:lpstr>Times</vt:lpstr>
      <vt:lpstr>ecescreen</vt:lpstr>
      <vt:lpstr>Programming</vt:lpstr>
      <vt:lpstr>Application Overview</vt:lpstr>
      <vt:lpstr>Please be Gentle!</vt:lpstr>
      <vt:lpstr>Hardware Explanation</vt:lpstr>
      <vt:lpstr>Hardware Explanation</vt:lpstr>
      <vt:lpstr>Connections</vt:lpstr>
      <vt:lpstr>PowerPoint Presentation</vt:lpstr>
      <vt:lpstr>PowerPoint Presentation</vt:lpstr>
      <vt:lpstr>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vim apps/part1/src/main.c</vt:lpstr>
      <vt:lpstr>vim apps/part1/src/main.c</vt:lpstr>
      <vt:lpstr>Running Alpaca</vt:lpstr>
      <vt:lpstr>Hints</vt:lpstr>
      <vt:lpstr>Your Job Now</vt:lpstr>
      <vt:lpstr>PowerPoint Presentation</vt:lpstr>
      <vt:lpstr>vim apps/part2/src/main.c</vt:lpstr>
      <vt:lpstr>vim apps/part2/src/main.c</vt:lpstr>
      <vt:lpstr>Building Part 2</vt:lpstr>
      <vt:lpstr>Hints</vt:lpstr>
      <vt:lpstr>Your Job Now</vt:lpstr>
      <vt:lpstr>When your done…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</dc:title>
  <dc:creator>ggobiesk</dc:creator>
  <cp:lastModifiedBy>ggobiesk</cp:lastModifiedBy>
  <cp:revision>28</cp:revision>
  <cp:lastPrinted>1999-09-20T15:19:18Z</cp:lastPrinted>
  <dcterms:created xsi:type="dcterms:W3CDTF">2018-10-16T13:19:20Z</dcterms:created>
  <dcterms:modified xsi:type="dcterms:W3CDTF">2018-10-20T04:10:25Z</dcterms:modified>
</cp:coreProperties>
</file>